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2"/>
  </p:notesMasterIdLst>
  <p:sldIdLst>
    <p:sldId id="256" r:id="rId2"/>
    <p:sldId id="257" r:id="rId3"/>
    <p:sldId id="363" r:id="rId4"/>
    <p:sldId id="364" r:id="rId5"/>
    <p:sldId id="366" r:id="rId6"/>
    <p:sldId id="368" r:id="rId7"/>
    <p:sldId id="369" r:id="rId8"/>
    <p:sldId id="372" r:id="rId9"/>
    <p:sldId id="379" r:id="rId10"/>
    <p:sldId id="385" r:id="rId11"/>
    <p:sldId id="375" r:id="rId12"/>
    <p:sldId id="374" r:id="rId13"/>
    <p:sldId id="386" r:id="rId14"/>
    <p:sldId id="382" r:id="rId15"/>
    <p:sldId id="376" r:id="rId16"/>
    <p:sldId id="377" r:id="rId17"/>
    <p:sldId id="378" r:id="rId18"/>
    <p:sldId id="381" r:id="rId19"/>
    <p:sldId id="387" r:id="rId20"/>
    <p:sldId id="3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F1680F-8620-B441-8A00-6927D34DD7C9}">
          <p14:sldIdLst>
            <p14:sldId id="256"/>
            <p14:sldId id="257"/>
            <p14:sldId id="363"/>
            <p14:sldId id="364"/>
            <p14:sldId id="366"/>
            <p14:sldId id="368"/>
            <p14:sldId id="369"/>
            <p14:sldId id="372"/>
            <p14:sldId id="379"/>
            <p14:sldId id="385"/>
            <p14:sldId id="375"/>
            <p14:sldId id="374"/>
            <p14:sldId id="386"/>
            <p14:sldId id="382"/>
            <p14:sldId id="376"/>
            <p14:sldId id="377"/>
            <p14:sldId id="378"/>
            <p14:sldId id="381"/>
            <p14:sldId id="387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08F77-A631-4C53-AA56-73461DBF7002}" v="6" dt="2025-12-04T04:28:52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4"/>
    <p:restoredTop sz="94690"/>
  </p:normalViewPr>
  <p:slideViewPr>
    <p:cSldViewPr snapToGrid="0">
      <p:cViewPr varScale="1">
        <p:scale>
          <a:sx n="105" d="100"/>
          <a:sy n="105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u Anand" userId="3b68ac48865ec7c4" providerId="LiveId" clId="{DAB38C20-82E1-4B6E-BCF1-ECD8799550EA}"/>
    <pc:docChg chg="undo custSel delSld modSld sldOrd modSection">
      <pc:chgData name="Nandu Anand" userId="3b68ac48865ec7c4" providerId="LiveId" clId="{DAB38C20-82E1-4B6E-BCF1-ECD8799550EA}" dt="2025-12-04T13:30:40.881" v="166" actId="313"/>
      <pc:docMkLst>
        <pc:docMk/>
      </pc:docMkLst>
      <pc:sldChg chg="modSp mod">
        <pc:chgData name="Nandu Anand" userId="3b68ac48865ec7c4" providerId="LiveId" clId="{DAB38C20-82E1-4B6E-BCF1-ECD8799550EA}" dt="2025-12-04T05:01:52.496" v="165" actId="1076"/>
        <pc:sldMkLst>
          <pc:docMk/>
          <pc:sldMk cId="3765861108" sldId="256"/>
        </pc:sldMkLst>
        <pc:spChg chg="mod">
          <ac:chgData name="Nandu Anand" userId="3b68ac48865ec7c4" providerId="LiveId" clId="{DAB38C20-82E1-4B6E-BCF1-ECD8799550EA}" dt="2025-12-04T05:01:52.496" v="165" actId="1076"/>
          <ac:spMkLst>
            <pc:docMk/>
            <pc:sldMk cId="3765861108" sldId="256"/>
            <ac:spMk id="2" creationId="{1EBA7C88-47C8-0C3D-34BE-5F85401E5FB6}"/>
          </ac:spMkLst>
        </pc:spChg>
      </pc:sldChg>
      <pc:sldChg chg="modSp mod">
        <pc:chgData name="Nandu Anand" userId="3b68ac48865ec7c4" providerId="LiveId" clId="{DAB38C20-82E1-4B6E-BCF1-ECD8799550EA}" dt="2025-12-04T04:28:37.642" v="85" actId="1076"/>
        <pc:sldMkLst>
          <pc:docMk/>
          <pc:sldMk cId="3770903760" sldId="257"/>
        </pc:sldMkLst>
        <pc:spChg chg="mod">
          <ac:chgData name="Nandu Anand" userId="3b68ac48865ec7c4" providerId="LiveId" clId="{DAB38C20-82E1-4B6E-BCF1-ECD8799550EA}" dt="2025-12-04T04:27:42.868" v="83" actId="20577"/>
          <ac:spMkLst>
            <pc:docMk/>
            <pc:sldMk cId="3770903760" sldId="257"/>
            <ac:spMk id="2" creationId="{DAD44F86-084C-E780-1B10-061EDF4288EE}"/>
          </ac:spMkLst>
        </pc:spChg>
        <pc:spChg chg="mod">
          <ac:chgData name="Nandu Anand" userId="3b68ac48865ec7c4" providerId="LiveId" clId="{DAB38C20-82E1-4B6E-BCF1-ECD8799550EA}" dt="2025-12-04T04:28:37.642" v="85" actId="1076"/>
          <ac:spMkLst>
            <pc:docMk/>
            <pc:sldMk cId="3770903760" sldId="257"/>
            <ac:spMk id="7" creationId="{47E105A8-3438-B9C9-E128-757852ADF0CE}"/>
          </ac:spMkLst>
        </pc:spChg>
      </pc:sldChg>
      <pc:sldChg chg="del">
        <pc:chgData name="Nandu Anand" userId="3b68ac48865ec7c4" providerId="LiveId" clId="{DAB38C20-82E1-4B6E-BCF1-ECD8799550EA}" dt="2025-12-04T04:06:49.763" v="18" actId="47"/>
        <pc:sldMkLst>
          <pc:docMk/>
          <pc:sldMk cId="0" sldId="362"/>
        </pc:sldMkLst>
      </pc:sldChg>
      <pc:sldChg chg="modSp">
        <pc:chgData name="Nandu Anand" userId="3b68ac48865ec7c4" providerId="LiveId" clId="{DAB38C20-82E1-4B6E-BCF1-ECD8799550EA}" dt="2025-12-04T04:28:52.800" v="86" actId="1076"/>
        <pc:sldMkLst>
          <pc:docMk/>
          <pc:sldMk cId="3457918990" sldId="363"/>
        </pc:sldMkLst>
        <pc:spChg chg="mod">
          <ac:chgData name="Nandu Anand" userId="3b68ac48865ec7c4" providerId="LiveId" clId="{DAB38C20-82E1-4B6E-BCF1-ECD8799550EA}" dt="2025-12-04T04:28:52.800" v="86" actId="1076"/>
          <ac:spMkLst>
            <pc:docMk/>
            <pc:sldMk cId="3457918990" sldId="363"/>
            <ac:spMk id="7" creationId="{4C6827FE-B075-8C33-2670-ECFA85D752A3}"/>
          </ac:spMkLst>
        </pc:spChg>
      </pc:sldChg>
      <pc:sldChg chg="del">
        <pc:chgData name="Nandu Anand" userId="3b68ac48865ec7c4" providerId="LiveId" clId="{DAB38C20-82E1-4B6E-BCF1-ECD8799550EA}" dt="2025-12-04T04:07:53.905" v="19" actId="47"/>
        <pc:sldMkLst>
          <pc:docMk/>
          <pc:sldMk cId="3844678154" sldId="365"/>
        </pc:sldMkLst>
      </pc:sldChg>
      <pc:sldChg chg="modSp mod">
        <pc:chgData name="Nandu Anand" userId="3b68ac48865ec7c4" providerId="LiveId" clId="{DAB38C20-82E1-4B6E-BCF1-ECD8799550EA}" dt="2025-12-04T04:34:29.258" v="119" actId="20577"/>
        <pc:sldMkLst>
          <pc:docMk/>
          <pc:sldMk cId="619080857" sldId="366"/>
        </pc:sldMkLst>
        <pc:spChg chg="mod">
          <ac:chgData name="Nandu Anand" userId="3b68ac48865ec7c4" providerId="LiveId" clId="{DAB38C20-82E1-4B6E-BCF1-ECD8799550EA}" dt="2025-12-04T04:34:29.258" v="119" actId="20577"/>
          <ac:spMkLst>
            <pc:docMk/>
            <pc:sldMk cId="619080857" sldId="366"/>
            <ac:spMk id="7" creationId="{D3363143-140D-7FE9-EE41-C3B11D6C6918}"/>
          </ac:spMkLst>
        </pc:spChg>
      </pc:sldChg>
      <pc:sldChg chg="modSp mod">
        <pc:chgData name="Nandu Anand" userId="3b68ac48865ec7c4" providerId="LiveId" clId="{DAB38C20-82E1-4B6E-BCF1-ECD8799550EA}" dt="2025-12-04T04:30:59.882" v="89" actId="108"/>
        <pc:sldMkLst>
          <pc:docMk/>
          <pc:sldMk cId="1013886527" sldId="368"/>
        </pc:sldMkLst>
        <pc:spChg chg="mod">
          <ac:chgData name="Nandu Anand" userId="3b68ac48865ec7c4" providerId="LiveId" clId="{DAB38C20-82E1-4B6E-BCF1-ECD8799550EA}" dt="2025-12-04T04:08:23.103" v="20" actId="108"/>
          <ac:spMkLst>
            <pc:docMk/>
            <pc:sldMk cId="1013886527" sldId="368"/>
            <ac:spMk id="2" creationId="{0E87A15D-0307-52C5-19DC-79B67BAFE260}"/>
          </ac:spMkLst>
        </pc:spChg>
        <pc:spChg chg="mod">
          <ac:chgData name="Nandu Anand" userId="3b68ac48865ec7c4" providerId="LiveId" clId="{DAB38C20-82E1-4B6E-BCF1-ECD8799550EA}" dt="2025-12-04T04:30:59.882" v="89" actId="108"/>
          <ac:spMkLst>
            <pc:docMk/>
            <pc:sldMk cId="1013886527" sldId="368"/>
            <ac:spMk id="3" creationId="{22CB7756-41B3-0DDC-E1A9-08FE375657BC}"/>
          </ac:spMkLst>
        </pc:spChg>
        <pc:spChg chg="mod">
          <ac:chgData name="Nandu Anand" userId="3b68ac48865ec7c4" providerId="LiveId" clId="{DAB38C20-82E1-4B6E-BCF1-ECD8799550EA}" dt="2025-12-04T04:30:13.487" v="88" actId="108"/>
          <ac:spMkLst>
            <pc:docMk/>
            <pc:sldMk cId="1013886527" sldId="368"/>
            <ac:spMk id="4" creationId="{3AE6A7D7-FE0E-B0A3-294C-18A8FDBBA018}"/>
          </ac:spMkLst>
        </pc:spChg>
      </pc:sldChg>
      <pc:sldChg chg="modSp mod">
        <pc:chgData name="Nandu Anand" userId="3b68ac48865ec7c4" providerId="LiveId" clId="{DAB38C20-82E1-4B6E-BCF1-ECD8799550EA}" dt="2025-12-04T04:31:18.441" v="91" actId="108"/>
        <pc:sldMkLst>
          <pc:docMk/>
          <pc:sldMk cId="87749351" sldId="369"/>
        </pc:sldMkLst>
        <pc:spChg chg="mod">
          <ac:chgData name="Nandu Anand" userId="3b68ac48865ec7c4" providerId="LiveId" clId="{DAB38C20-82E1-4B6E-BCF1-ECD8799550EA}" dt="2025-12-04T04:12:28.900" v="26" actId="1076"/>
          <ac:spMkLst>
            <pc:docMk/>
            <pc:sldMk cId="87749351" sldId="369"/>
            <ac:spMk id="2" creationId="{0FAC7316-9FBF-2433-DFD4-DE769B41AF52}"/>
          </ac:spMkLst>
        </pc:spChg>
        <pc:spChg chg="mod">
          <ac:chgData name="Nandu Anand" userId="3b68ac48865ec7c4" providerId="LiveId" clId="{DAB38C20-82E1-4B6E-BCF1-ECD8799550EA}" dt="2025-12-04T04:31:18.441" v="91" actId="108"/>
          <ac:spMkLst>
            <pc:docMk/>
            <pc:sldMk cId="87749351" sldId="369"/>
            <ac:spMk id="4" creationId="{4C5419BC-AB77-AB09-E6F3-A8C423493A5B}"/>
          </ac:spMkLst>
        </pc:spChg>
      </pc:sldChg>
      <pc:sldChg chg="modSp mod">
        <pc:chgData name="Nandu Anand" userId="3b68ac48865ec7c4" providerId="LiveId" clId="{DAB38C20-82E1-4B6E-BCF1-ECD8799550EA}" dt="2025-12-04T04:31:40.002" v="95" actId="108"/>
        <pc:sldMkLst>
          <pc:docMk/>
          <pc:sldMk cId="3771253557" sldId="372"/>
        </pc:sldMkLst>
        <pc:spChg chg="mod">
          <ac:chgData name="Nandu Anand" userId="3b68ac48865ec7c4" providerId="LiveId" clId="{DAB38C20-82E1-4B6E-BCF1-ECD8799550EA}" dt="2025-12-04T04:12:37.681" v="27" actId="108"/>
          <ac:spMkLst>
            <pc:docMk/>
            <pc:sldMk cId="3771253557" sldId="372"/>
            <ac:spMk id="2" creationId="{3D919DC1-5821-4041-672A-776CCB694424}"/>
          </ac:spMkLst>
        </pc:spChg>
        <pc:spChg chg="mod">
          <ac:chgData name="Nandu Anand" userId="3b68ac48865ec7c4" providerId="LiveId" clId="{DAB38C20-82E1-4B6E-BCF1-ECD8799550EA}" dt="2025-12-04T04:31:40.002" v="95" actId="108"/>
          <ac:spMkLst>
            <pc:docMk/>
            <pc:sldMk cId="3771253557" sldId="372"/>
            <ac:spMk id="3" creationId="{B7A0B883-F2EE-75D5-C812-31F4ED6AD320}"/>
          </ac:spMkLst>
        </pc:spChg>
      </pc:sldChg>
      <pc:sldChg chg="del">
        <pc:chgData name="Nandu Anand" userId="3b68ac48865ec7c4" providerId="LiveId" clId="{DAB38C20-82E1-4B6E-BCF1-ECD8799550EA}" dt="2025-12-04T04:14:14.979" v="30" actId="47"/>
        <pc:sldMkLst>
          <pc:docMk/>
          <pc:sldMk cId="1794332761" sldId="373"/>
        </pc:sldMkLst>
      </pc:sldChg>
      <pc:sldChg chg="modSp mod">
        <pc:chgData name="Nandu Anand" userId="3b68ac48865ec7c4" providerId="LiveId" clId="{DAB38C20-82E1-4B6E-BCF1-ECD8799550EA}" dt="2025-12-04T04:38:53.165" v="137" actId="108"/>
        <pc:sldMkLst>
          <pc:docMk/>
          <pc:sldMk cId="3831001404" sldId="374"/>
        </pc:sldMkLst>
        <pc:spChg chg="mod">
          <ac:chgData name="Nandu Anand" userId="3b68ac48865ec7c4" providerId="LiveId" clId="{DAB38C20-82E1-4B6E-BCF1-ECD8799550EA}" dt="2025-12-04T04:16:30.274" v="56" actId="108"/>
          <ac:spMkLst>
            <pc:docMk/>
            <pc:sldMk cId="3831001404" sldId="374"/>
            <ac:spMk id="2" creationId="{AA5377B0-DD01-6F8F-1F92-4683B730D095}"/>
          </ac:spMkLst>
        </pc:spChg>
        <pc:spChg chg="mod">
          <ac:chgData name="Nandu Anand" userId="3b68ac48865ec7c4" providerId="LiveId" clId="{DAB38C20-82E1-4B6E-BCF1-ECD8799550EA}" dt="2025-12-04T04:38:53.165" v="137" actId="108"/>
          <ac:spMkLst>
            <pc:docMk/>
            <pc:sldMk cId="3831001404" sldId="374"/>
            <ac:spMk id="3" creationId="{A6F7EBA2-A0DD-665F-8D44-00347D86ACFE}"/>
          </ac:spMkLst>
        </pc:spChg>
      </pc:sldChg>
      <pc:sldChg chg="modSp mod">
        <pc:chgData name="Nandu Anand" userId="3b68ac48865ec7c4" providerId="LiveId" clId="{DAB38C20-82E1-4B6E-BCF1-ECD8799550EA}" dt="2025-12-04T04:38:40.910" v="135" actId="108"/>
        <pc:sldMkLst>
          <pc:docMk/>
          <pc:sldMk cId="337642521" sldId="375"/>
        </pc:sldMkLst>
        <pc:spChg chg="mod">
          <ac:chgData name="Nandu Anand" userId="3b68ac48865ec7c4" providerId="LiveId" clId="{DAB38C20-82E1-4B6E-BCF1-ECD8799550EA}" dt="2025-12-04T04:14:49.636" v="35" actId="108"/>
          <ac:spMkLst>
            <pc:docMk/>
            <pc:sldMk cId="337642521" sldId="375"/>
            <ac:spMk id="2" creationId="{ABE6C44E-72E8-1735-64E9-0D5B2FE7F771}"/>
          </ac:spMkLst>
        </pc:spChg>
        <pc:spChg chg="mod">
          <ac:chgData name="Nandu Anand" userId="3b68ac48865ec7c4" providerId="LiveId" clId="{DAB38C20-82E1-4B6E-BCF1-ECD8799550EA}" dt="2025-12-04T04:38:40.910" v="135" actId="108"/>
          <ac:spMkLst>
            <pc:docMk/>
            <pc:sldMk cId="337642521" sldId="375"/>
            <ac:spMk id="3" creationId="{BD2E2724-FE9B-8E1D-8E69-AF65476D2BD7}"/>
          </ac:spMkLst>
        </pc:spChg>
      </pc:sldChg>
      <pc:sldChg chg="modSp mod">
        <pc:chgData name="Nandu Anand" userId="3b68ac48865ec7c4" providerId="LiveId" clId="{DAB38C20-82E1-4B6E-BCF1-ECD8799550EA}" dt="2025-12-04T04:39:17.666" v="140" actId="108"/>
        <pc:sldMkLst>
          <pc:docMk/>
          <pc:sldMk cId="1290435576" sldId="376"/>
        </pc:sldMkLst>
        <pc:spChg chg="mod">
          <ac:chgData name="Nandu Anand" userId="3b68ac48865ec7c4" providerId="LiveId" clId="{DAB38C20-82E1-4B6E-BCF1-ECD8799550EA}" dt="2025-12-04T04:17:24.745" v="58" actId="108"/>
          <ac:spMkLst>
            <pc:docMk/>
            <pc:sldMk cId="1290435576" sldId="376"/>
            <ac:spMk id="2" creationId="{D1EEA405-6690-6360-FE92-51B1328BEF70}"/>
          </ac:spMkLst>
        </pc:spChg>
        <pc:spChg chg="mod">
          <ac:chgData name="Nandu Anand" userId="3b68ac48865ec7c4" providerId="LiveId" clId="{DAB38C20-82E1-4B6E-BCF1-ECD8799550EA}" dt="2025-12-04T04:39:17.666" v="140" actId="108"/>
          <ac:spMkLst>
            <pc:docMk/>
            <pc:sldMk cId="1290435576" sldId="376"/>
            <ac:spMk id="3" creationId="{2DD3449F-E2F1-202B-ABD4-2F38E6AEC493}"/>
          </ac:spMkLst>
        </pc:spChg>
      </pc:sldChg>
      <pc:sldChg chg="modSp mod">
        <pc:chgData name="Nandu Anand" userId="3b68ac48865ec7c4" providerId="LiveId" clId="{DAB38C20-82E1-4B6E-BCF1-ECD8799550EA}" dt="2025-12-04T04:38:07.038" v="131" actId="20577"/>
        <pc:sldMkLst>
          <pc:docMk/>
          <pc:sldMk cId="704901978" sldId="377"/>
        </pc:sldMkLst>
        <pc:spChg chg="mod">
          <ac:chgData name="Nandu Anand" userId="3b68ac48865ec7c4" providerId="LiveId" clId="{DAB38C20-82E1-4B6E-BCF1-ECD8799550EA}" dt="2025-12-04T04:18:36.658" v="61" actId="108"/>
          <ac:spMkLst>
            <pc:docMk/>
            <pc:sldMk cId="704901978" sldId="377"/>
            <ac:spMk id="2" creationId="{3B859E62-97F8-CCBF-E19F-F4FCE93527B9}"/>
          </ac:spMkLst>
        </pc:spChg>
        <pc:spChg chg="mod">
          <ac:chgData name="Nandu Anand" userId="3b68ac48865ec7c4" providerId="LiveId" clId="{DAB38C20-82E1-4B6E-BCF1-ECD8799550EA}" dt="2025-12-04T04:38:07.038" v="131" actId="20577"/>
          <ac:spMkLst>
            <pc:docMk/>
            <pc:sldMk cId="704901978" sldId="377"/>
            <ac:spMk id="3" creationId="{FC7A2FD0-AB93-07C5-AE19-8409F0127F66}"/>
          </ac:spMkLst>
        </pc:spChg>
      </pc:sldChg>
      <pc:sldChg chg="modSp mod">
        <pc:chgData name="Nandu Anand" userId="3b68ac48865ec7c4" providerId="LiveId" clId="{DAB38C20-82E1-4B6E-BCF1-ECD8799550EA}" dt="2025-12-04T04:18:52.861" v="62" actId="108"/>
        <pc:sldMkLst>
          <pc:docMk/>
          <pc:sldMk cId="2601762674" sldId="378"/>
        </pc:sldMkLst>
        <pc:spChg chg="mod">
          <ac:chgData name="Nandu Anand" userId="3b68ac48865ec7c4" providerId="LiveId" clId="{DAB38C20-82E1-4B6E-BCF1-ECD8799550EA}" dt="2025-12-04T04:18:52.861" v="62" actId="108"/>
          <ac:spMkLst>
            <pc:docMk/>
            <pc:sldMk cId="2601762674" sldId="378"/>
            <ac:spMk id="2" creationId="{3B0F2125-B254-5774-0849-BAA161E17FDF}"/>
          </ac:spMkLst>
        </pc:spChg>
      </pc:sldChg>
      <pc:sldChg chg="modSp mod">
        <pc:chgData name="Nandu Anand" userId="3b68ac48865ec7c4" providerId="LiveId" clId="{DAB38C20-82E1-4B6E-BCF1-ECD8799550EA}" dt="2025-12-04T04:35:09.359" v="121" actId="20577"/>
        <pc:sldMkLst>
          <pc:docMk/>
          <pc:sldMk cId="1547801176" sldId="379"/>
        </pc:sldMkLst>
        <pc:spChg chg="mod">
          <ac:chgData name="Nandu Anand" userId="3b68ac48865ec7c4" providerId="LiveId" clId="{DAB38C20-82E1-4B6E-BCF1-ECD8799550EA}" dt="2025-12-04T04:13:43.571" v="29" actId="108"/>
          <ac:spMkLst>
            <pc:docMk/>
            <pc:sldMk cId="1547801176" sldId="379"/>
            <ac:spMk id="2" creationId="{2764AF54-17B7-260D-8779-047FE7AC9BA1}"/>
          </ac:spMkLst>
        </pc:spChg>
        <pc:spChg chg="mod">
          <ac:chgData name="Nandu Anand" userId="3b68ac48865ec7c4" providerId="LiveId" clId="{DAB38C20-82E1-4B6E-BCF1-ECD8799550EA}" dt="2025-12-04T04:35:09.359" v="121" actId="20577"/>
          <ac:spMkLst>
            <pc:docMk/>
            <pc:sldMk cId="1547801176" sldId="379"/>
            <ac:spMk id="3" creationId="{3B111C48-6588-8977-A52C-532B205DF215}"/>
          </ac:spMkLst>
        </pc:spChg>
      </pc:sldChg>
      <pc:sldChg chg="modSp mod">
        <pc:chgData name="Nandu Anand" userId="3b68ac48865ec7c4" providerId="LiveId" clId="{DAB38C20-82E1-4B6E-BCF1-ECD8799550EA}" dt="2025-12-04T04:38:15.660" v="133" actId="20577"/>
        <pc:sldMkLst>
          <pc:docMk/>
          <pc:sldMk cId="185730947" sldId="381"/>
        </pc:sldMkLst>
        <pc:spChg chg="mod">
          <ac:chgData name="Nandu Anand" userId="3b68ac48865ec7c4" providerId="LiveId" clId="{DAB38C20-82E1-4B6E-BCF1-ECD8799550EA}" dt="2025-12-04T04:18:57.876" v="63" actId="108"/>
          <ac:spMkLst>
            <pc:docMk/>
            <pc:sldMk cId="185730947" sldId="381"/>
            <ac:spMk id="2" creationId="{CCEA888E-CE1D-3FC9-5AFD-442E63D1B5DD}"/>
          </ac:spMkLst>
        </pc:spChg>
        <pc:spChg chg="mod">
          <ac:chgData name="Nandu Anand" userId="3b68ac48865ec7c4" providerId="LiveId" clId="{DAB38C20-82E1-4B6E-BCF1-ECD8799550EA}" dt="2025-12-04T04:38:15.660" v="133" actId="20577"/>
          <ac:spMkLst>
            <pc:docMk/>
            <pc:sldMk cId="185730947" sldId="381"/>
            <ac:spMk id="3" creationId="{04BFD4C5-5090-4325-0548-37A872786667}"/>
          </ac:spMkLst>
        </pc:spChg>
      </pc:sldChg>
      <pc:sldChg chg="modSp mod">
        <pc:chgData name="Nandu Anand" userId="3b68ac48865ec7c4" providerId="LiveId" clId="{DAB38C20-82E1-4B6E-BCF1-ECD8799550EA}" dt="2025-12-04T04:39:05.576" v="138" actId="108"/>
        <pc:sldMkLst>
          <pc:docMk/>
          <pc:sldMk cId="3252188743" sldId="382"/>
        </pc:sldMkLst>
        <pc:spChg chg="mod">
          <ac:chgData name="Nandu Anand" userId="3b68ac48865ec7c4" providerId="LiveId" clId="{DAB38C20-82E1-4B6E-BCF1-ECD8799550EA}" dt="2025-12-04T04:17:17.022" v="57" actId="108"/>
          <ac:spMkLst>
            <pc:docMk/>
            <pc:sldMk cId="3252188743" sldId="382"/>
            <ac:spMk id="2" creationId="{F07DEDC7-5B24-8F96-8231-1D776228E9F6}"/>
          </ac:spMkLst>
        </pc:spChg>
        <pc:spChg chg="mod">
          <ac:chgData name="Nandu Anand" userId="3b68ac48865ec7c4" providerId="LiveId" clId="{DAB38C20-82E1-4B6E-BCF1-ECD8799550EA}" dt="2025-12-04T04:39:05.576" v="138" actId="108"/>
          <ac:spMkLst>
            <pc:docMk/>
            <pc:sldMk cId="3252188743" sldId="382"/>
            <ac:spMk id="3" creationId="{91A8B0EE-66A8-766E-BB9E-89DFA7F5B050}"/>
          </ac:spMkLst>
        </pc:spChg>
      </pc:sldChg>
      <pc:sldChg chg="modSp mod">
        <pc:chgData name="Nandu Anand" userId="3b68ac48865ec7c4" providerId="LiveId" clId="{DAB38C20-82E1-4B6E-BCF1-ECD8799550EA}" dt="2025-12-04T04:19:30.794" v="64" actId="108"/>
        <pc:sldMkLst>
          <pc:docMk/>
          <pc:sldMk cId="3913036461" sldId="383"/>
        </pc:sldMkLst>
        <pc:spChg chg="mod">
          <ac:chgData name="Nandu Anand" userId="3b68ac48865ec7c4" providerId="LiveId" clId="{DAB38C20-82E1-4B6E-BCF1-ECD8799550EA}" dt="2025-12-04T04:19:30.794" v="64" actId="108"/>
          <ac:spMkLst>
            <pc:docMk/>
            <pc:sldMk cId="3913036461" sldId="383"/>
            <ac:spMk id="2" creationId="{C112875C-B7E1-A671-A310-B667B1DA9727}"/>
          </ac:spMkLst>
        </pc:spChg>
      </pc:sldChg>
      <pc:sldChg chg="del">
        <pc:chgData name="Nandu Anand" userId="3b68ac48865ec7c4" providerId="LiveId" clId="{DAB38C20-82E1-4B6E-BCF1-ECD8799550EA}" dt="2025-12-04T04:21:09.939" v="66" actId="47"/>
        <pc:sldMkLst>
          <pc:docMk/>
          <pc:sldMk cId="4044043293" sldId="384"/>
        </pc:sldMkLst>
      </pc:sldChg>
      <pc:sldChg chg="modSp mod ord">
        <pc:chgData name="Nandu Anand" userId="3b68ac48865ec7c4" providerId="LiveId" clId="{DAB38C20-82E1-4B6E-BCF1-ECD8799550EA}" dt="2025-12-04T13:30:40.881" v="166" actId="313"/>
        <pc:sldMkLst>
          <pc:docMk/>
          <pc:sldMk cId="3446842793" sldId="385"/>
        </pc:sldMkLst>
        <pc:spChg chg="mod">
          <ac:chgData name="Nandu Anand" userId="3b68ac48865ec7c4" providerId="LiveId" clId="{DAB38C20-82E1-4B6E-BCF1-ECD8799550EA}" dt="2025-12-04T13:30:40.881" v="166" actId="313"/>
          <ac:spMkLst>
            <pc:docMk/>
            <pc:sldMk cId="3446842793" sldId="385"/>
            <ac:spMk id="2" creationId="{0A806C40-A5A1-394E-3C43-FAF00DEDC7D5}"/>
          </ac:spMkLst>
        </pc:spChg>
      </pc:sldChg>
      <pc:sldChg chg="modSp">
        <pc:chgData name="Nandu Anand" userId="3b68ac48865ec7c4" providerId="LiveId" clId="{DAB38C20-82E1-4B6E-BCF1-ECD8799550EA}" dt="2025-12-04T04:20:57.040" v="65"/>
        <pc:sldMkLst>
          <pc:docMk/>
          <pc:sldMk cId="2545223631" sldId="386"/>
        </pc:sldMkLst>
        <pc:spChg chg="mod">
          <ac:chgData name="Nandu Anand" userId="3b68ac48865ec7c4" providerId="LiveId" clId="{DAB38C20-82E1-4B6E-BCF1-ECD8799550EA}" dt="2025-12-04T04:20:57.040" v="65"/>
          <ac:spMkLst>
            <pc:docMk/>
            <pc:sldMk cId="2545223631" sldId="386"/>
            <ac:spMk id="2" creationId="{9838C61A-C091-3F82-6B0B-E31A7D70E708}"/>
          </ac:spMkLst>
        </pc:spChg>
      </pc:sldChg>
      <pc:sldChg chg="modSp mod ord">
        <pc:chgData name="Nandu Anand" userId="3b68ac48865ec7c4" providerId="LiveId" clId="{DAB38C20-82E1-4B6E-BCF1-ECD8799550EA}" dt="2025-12-04T04:42:33.597" v="142"/>
        <pc:sldMkLst>
          <pc:docMk/>
          <pc:sldMk cId="13176391" sldId="387"/>
        </pc:sldMkLst>
        <pc:spChg chg="mod">
          <ac:chgData name="Nandu Anand" userId="3b68ac48865ec7c4" providerId="LiveId" clId="{DAB38C20-82E1-4B6E-BCF1-ECD8799550EA}" dt="2025-12-04T04:18:16.416" v="60" actId="255"/>
          <ac:spMkLst>
            <pc:docMk/>
            <pc:sldMk cId="13176391" sldId="387"/>
            <ac:spMk id="2" creationId="{34609514-3D1D-5887-CDA0-CAE0E88A8E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E75AC-CBB1-1F45-AF6D-4B1B3D41516A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85DD6-8B7E-2142-9315-34CDE827B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1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85DD6-8B7E-2142-9315-34CDE827B1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9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9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12/4/2025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9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12/4/2025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12/4/2025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12/4/2025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0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12/4/2025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8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12/4/2025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12/4/2025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8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2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5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84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4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61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63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1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4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4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9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1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1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1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4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8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9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6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64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31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49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</p:sldLayoutIdLst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hmedshahriarsakib/uber-eats-usa-restaurants-menu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exwell/yelp-review-dataset" TargetMode="External"/><Relationship Id="rId2" Type="http://schemas.openxmlformats.org/officeDocument/2006/relationships/hyperlink" Target="https://www.kaggle.com/datasets/yelp-dataset/yelp-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7C88-47C8-0C3D-34BE-5F85401E5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178362"/>
            <a:ext cx="11460480" cy="1018078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Restaurants and Food Delivery Analysis</a:t>
            </a:r>
            <a:br>
              <a:rPr lang="en-US" dirty="0"/>
            </a:br>
            <a:r>
              <a:rPr lang="en-US" dirty="0"/>
              <a:t>				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Sithu Anand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Placeholder 4" descr="Pizza">
            <a:extLst>
              <a:ext uri="{FF2B5EF4-FFF2-40B4-BE49-F238E27FC236}">
                <a16:creationId xmlns:a16="http://schemas.microsoft.com/office/drawing/2014/main" id="{945395BE-4B08-DF52-3966-0FE8C1A7F8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9364" b="19364"/>
          <a:stretch>
            <a:fillRect/>
          </a:stretch>
        </p:blipFill>
        <p:spPr>
          <a:xfrm>
            <a:off x="0" y="0"/>
            <a:ext cx="12192000" cy="4986338"/>
          </a:xfrm>
        </p:spPr>
      </p:pic>
    </p:spTree>
    <p:extLst>
      <p:ext uri="{BB962C8B-B14F-4D97-AF65-F5344CB8AC3E}">
        <p14:creationId xmlns:p14="http://schemas.microsoft.com/office/powerpoint/2010/main" val="376586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6C40-A5A1-394E-3C43-FAF00DED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after Data Cleansing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BA6038-AEF4-F36D-79DE-D03A2060A4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716754"/>
              </p:ext>
            </p:extLst>
          </p:nvPr>
        </p:nvGraphicFramePr>
        <p:xfrm>
          <a:off x="612647" y="1167788"/>
          <a:ext cx="10249985" cy="5140932"/>
        </p:xfrm>
        <a:graphic>
          <a:graphicData uri="http://schemas.openxmlformats.org/drawingml/2006/table">
            <a:tbl>
              <a:tblPr/>
              <a:tblGrid>
                <a:gridCol w="233684">
                  <a:extLst>
                    <a:ext uri="{9D8B030D-6E8A-4147-A177-3AD203B41FA5}">
                      <a16:colId xmlns:a16="http://schemas.microsoft.com/office/drawing/2014/main" val="1679657682"/>
                    </a:ext>
                  </a:extLst>
                </a:gridCol>
                <a:gridCol w="716516">
                  <a:extLst>
                    <a:ext uri="{9D8B030D-6E8A-4147-A177-3AD203B41FA5}">
                      <a16:colId xmlns:a16="http://schemas.microsoft.com/office/drawing/2014/main" val="2972364089"/>
                    </a:ext>
                  </a:extLst>
                </a:gridCol>
                <a:gridCol w="403039">
                  <a:extLst>
                    <a:ext uri="{9D8B030D-6E8A-4147-A177-3AD203B41FA5}">
                      <a16:colId xmlns:a16="http://schemas.microsoft.com/office/drawing/2014/main" val="2869184843"/>
                    </a:ext>
                  </a:extLst>
                </a:gridCol>
                <a:gridCol w="2000276">
                  <a:extLst>
                    <a:ext uri="{9D8B030D-6E8A-4147-A177-3AD203B41FA5}">
                      <a16:colId xmlns:a16="http://schemas.microsoft.com/office/drawing/2014/main" val="2984674863"/>
                    </a:ext>
                  </a:extLst>
                </a:gridCol>
                <a:gridCol w="835934">
                  <a:extLst>
                    <a:ext uri="{9D8B030D-6E8A-4147-A177-3AD203B41FA5}">
                      <a16:colId xmlns:a16="http://schemas.microsoft.com/office/drawing/2014/main" val="3953814685"/>
                    </a:ext>
                  </a:extLst>
                </a:gridCol>
                <a:gridCol w="791152">
                  <a:extLst>
                    <a:ext uri="{9D8B030D-6E8A-4147-A177-3AD203B41FA5}">
                      <a16:colId xmlns:a16="http://schemas.microsoft.com/office/drawing/2014/main" val="4245227963"/>
                    </a:ext>
                  </a:extLst>
                </a:gridCol>
                <a:gridCol w="850865">
                  <a:extLst>
                    <a:ext uri="{9D8B030D-6E8A-4147-A177-3AD203B41FA5}">
                      <a16:colId xmlns:a16="http://schemas.microsoft.com/office/drawing/2014/main" val="1740281124"/>
                    </a:ext>
                  </a:extLst>
                </a:gridCol>
                <a:gridCol w="626952">
                  <a:extLst>
                    <a:ext uri="{9D8B030D-6E8A-4147-A177-3AD203B41FA5}">
                      <a16:colId xmlns:a16="http://schemas.microsoft.com/office/drawing/2014/main" val="1408498741"/>
                    </a:ext>
                  </a:extLst>
                </a:gridCol>
                <a:gridCol w="940429">
                  <a:extLst>
                    <a:ext uri="{9D8B030D-6E8A-4147-A177-3AD203B41FA5}">
                      <a16:colId xmlns:a16="http://schemas.microsoft.com/office/drawing/2014/main" val="3084369895"/>
                    </a:ext>
                  </a:extLst>
                </a:gridCol>
                <a:gridCol w="1373324">
                  <a:extLst>
                    <a:ext uri="{9D8B030D-6E8A-4147-A177-3AD203B41FA5}">
                      <a16:colId xmlns:a16="http://schemas.microsoft.com/office/drawing/2014/main" val="1465245982"/>
                    </a:ext>
                  </a:extLst>
                </a:gridCol>
                <a:gridCol w="716516">
                  <a:extLst>
                    <a:ext uri="{9D8B030D-6E8A-4147-A177-3AD203B41FA5}">
                      <a16:colId xmlns:a16="http://schemas.microsoft.com/office/drawing/2014/main" val="2959778587"/>
                    </a:ext>
                  </a:extLst>
                </a:gridCol>
                <a:gridCol w="761298">
                  <a:extLst>
                    <a:ext uri="{9D8B030D-6E8A-4147-A177-3AD203B41FA5}">
                      <a16:colId xmlns:a16="http://schemas.microsoft.com/office/drawing/2014/main" val="4063888595"/>
                    </a:ext>
                  </a:extLst>
                </a:gridCol>
              </a:tblGrid>
              <a:tr h="5646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id</a:t>
                      </a:r>
                      <a:endParaRPr lang="en-US" sz="1000" dirty="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name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score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category_x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price_range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lat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lng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zip_code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restaurant_id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category_y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price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price_level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85418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Sol Azteca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4.6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Mexican, Seafood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33.4261627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-86.7939687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35216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32728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Picked for you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8.95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47115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Sol Azteca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4.6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Mexican, Seafood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33.4261627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-86.7939687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35216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32728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LO FAVORITO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8.95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935044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Sol Azteca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4.6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Mexican, Seafood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33.4261627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-86.7939687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35216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32728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Botanas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8.95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940743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Rice Bowl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Asian, Chinese, Comfort 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33.51169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-86.78845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35233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47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Picked for you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11.5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183538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Rice Bowl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Asian, Chinese, Comfort 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33.51169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-86.78845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35233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47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Pick a Base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11.5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72722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Rice Bowl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Asian, Chinese, Comfort 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33.51169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-86.78845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35233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796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Starters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2.19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246764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Rice Bowl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Asian, Chinese, Comfort 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33.51169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-86.78845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35233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4352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Old Fashions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7.99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723876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Rice Bowl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Asian, Chinese, Comfort 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33.51169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-86.78845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35233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8234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Sides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2.99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57246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Rice Bowl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Asian, Chinese, Comfort 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33.51169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-86.78845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35233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8278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Picked for you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17.94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155215"/>
                  </a:ext>
                </a:extLst>
              </a:tr>
              <a:tr h="45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Rice Bowl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Asian, Chinese, Comfort Food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$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33.51169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-86.78845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35233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8278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Bowls &amp;amp; Salads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17.94 USD</a:t>
                      </a:r>
                      <a:endParaRPr lang="en-US" sz="100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 dirty="0">
                        <a:effectLst/>
                      </a:endParaRPr>
                    </a:p>
                  </a:txBody>
                  <a:tcPr marL="13274" marR="13274" marT="13274" marB="1327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151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8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65767-657E-7530-F841-D0E91268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C44E-72E8-1735-64E9-0D5B2FE7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  <a:r>
              <a:rPr lang="en-US" sz="2400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E2724-FE9B-8E1D-8E69-AF65476D2BD7}"/>
              </a:ext>
            </a:extLst>
          </p:cNvPr>
          <p:cNvSpPr txBox="1"/>
          <p:nvPr/>
        </p:nvSpPr>
        <p:spPr>
          <a:xfrm>
            <a:off x="444787" y="967409"/>
            <a:ext cx="98480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The data analysis covers the following areas</a:t>
            </a:r>
            <a:endParaRPr lang="en-US" dirty="0"/>
          </a:p>
          <a:p>
            <a:pPr>
              <a:buNone/>
            </a:pPr>
            <a:r>
              <a:rPr lang="en-US" dirty="0"/>
              <a:t>​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 Basic Analysis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Count of restaurants, menu items, and cuisines.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Price distribution of menu items (mean, median).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Distribution of calories, number of items per restaurant, and related metrics.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Price ranges categorized by cuisine or food type.</a:t>
            </a:r>
          </a:p>
          <a:p>
            <a:pPr>
              <a:buFont typeface="+mj-lt"/>
              <a:buAutoNum type="arabicPeriod" startAt="2"/>
            </a:pPr>
            <a:r>
              <a:rPr lang="en-US" b="1" dirty="0"/>
              <a:t> Price and Item Comparisons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Comparison between the most expensive and least expensive cuisines.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Price variations for similar items across different restaurants.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Correlation between calorie content and price. ​</a:t>
            </a:r>
          </a:p>
          <a:p>
            <a:pPr>
              <a:buFont typeface="+mj-lt"/>
              <a:buAutoNum type="arabicPeriod" startAt="3"/>
            </a:pPr>
            <a:r>
              <a:rPr lang="en-US" b="1" dirty="0"/>
              <a:t> Restaurant-Level Insights and Diversity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menu items offered by each restaurant.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Types of categories available (e.g., Burgers, Pizza, Mexican).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Typical price ranges for each restaurant.</a:t>
            </a:r>
          </a:p>
          <a:p>
            <a:pPr>
              <a:buNone/>
            </a:pP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376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00DF6-C498-5664-077C-4F439E5DA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77B0-DD01-6F8F-1F92-4683B730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Analysis </a:t>
            </a:r>
            <a:r>
              <a:rPr lang="en-US" dirty="0" err="1"/>
              <a:t>cont</a:t>
            </a:r>
            <a:r>
              <a:rPr lang="en-US" dirty="0"/>
              <a:t>…</a:t>
            </a:r>
            <a:r>
              <a:rPr lang="en-US" sz="2400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7EBA2-A0DD-665F-8D44-00347D86ACFE}"/>
              </a:ext>
            </a:extLst>
          </p:cNvPr>
          <p:cNvSpPr txBox="1"/>
          <p:nvPr/>
        </p:nvSpPr>
        <p:spPr>
          <a:xfrm>
            <a:off x="444787" y="967409"/>
            <a:ext cx="9848088" cy="427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Neue Haas Grotesk Text Pro" panose="020B0504020202020204" pitchFamily="34" charset="77"/>
              </a:rPr>
              <a:t>4</a:t>
            </a:r>
            <a:r>
              <a:rPr lang="en-US" b="1" dirty="0"/>
              <a:t>. Create composite metrics: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Restaurants per capita: Normalized restaurant count by population</a:t>
            </a:r>
          </a:p>
          <a:p>
            <a:pPr lvl="1"/>
            <a:endParaRPr lang="en-US" dirty="0"/>
          </a:p>
          <a:p>
            <a:r>
              <a:rPr lang="en-US" b="1" dirty="0"/>
              <a:t>5. Potential Visualizations </a:t>
            </a:r>
            <a:r>
              <a:rPr lang="en-US" dirty="0"/>
              <a:t>Cuisine diversity index: Shannon diversity or Simpson's index applied to cuisine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delivery radius: Mean distance from restaurants to delivery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Service density score: Weighted metric combining count, diversity, and delivery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Accessibility index: Composite score incorporating multiple access dimensions</a:t>
            </a:r>
          </a:p>
          <a:p>
            <a:endParaRPr lang="en-US" b="1" dirty="0"/>
          </a:p>
          <a:p>
            <a:pPr lvl="1"/>
            <a:r>
              <a:rPr lang="en-US" dirty="0"/>
              <a:t>Top 20 cuisines (bar chart)</a:t>
            </a:r>
          </a:p>
          <a:p>
            <a:pPr lvl="1"/>
            <a:r>
              <a:rPr lang="en-US" dirty="0"/>
              <a:t>Menu price distribution (histogram)</a:t>
            </a:r>
          </a:p>
          <a:p>
            <a:pPr lvl="1"/>
            <a:r>
              <a:rPr lang="en-US" dirty="0"/>
              <a:t>Cuisine popularity by state (geographic heat map)</a:t>
            </a:r>
          </a:p>
          <a:p>
            <a:pPr lvl="1"/>
            <a:r>
              <a:rPr lang="en-US" dirty="0"/>
              <a:t>Ingredient frequency word cloud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C61A-C091-3F82-6B0B-E31A7D70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Analysis -  Top 20 categories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ECB954-3C0B-0B73-75B4-22BB5130C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716088"/>
            <a:ext cx="8771461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2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09C42-2458-06E9-4247-17483D5A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EDC7-5B24-8F96-8231-1D776228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Analysis </a:t>
            </a:r>
            <a:r>
              <a:rPr lang="en-US" dirty="0" err="1"/>
              <a:t>cont</a:t>
            </a:r>
            <a:r>
              <a:rPr lang="en-US" dirty="0"/>
              <a:t>…</a:t>
            </a:r>
            <a:r>
              <a:rPr lang="en-US" sz="2400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8B0EE-66A8-766E-BB9E-89DFA7F5B050}"/>
              </a:ext>
            </a:extLst>
          </p:cNvPr>
          <p:cNvSpPr txBox="1"/>
          <p:nvPr/>
        </p:nvSpPr>
        <p:spPr>
          <a:xfrm>
            <a:off x="444787" y="967409"/>
            <a:ext cx="9848088" cy="2059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Neue Haas Grotesk Text Pro" panose="020B0504020202020204" pitchFamily="34" charset="77"/>
              </a:rPr>
              <a:t> 6. </a:t>
            </a:r>
            <a:r>
              <a:rPr lang="en-US" b="1" dirty="0"/>
              <a:t>Additional Visualizations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20 cuisines (bar chart)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Menu price distribution (histogram)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Calories vs. price scatter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Cuisine popularity by state (geographic heat map)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Ingredient frequency word cloud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61B3A-4B5D-DB9B-EDD2-F3EF5396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A405-6690-6360-FE92-51B1328B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Analysis </a:t>
            </a:r>
            <a:r>
              <a:rPr lang="en-US" dirty="0" err="1"/>
              <a:t>cont</a:t>
            </a:r>
            <a:r>
              <a:rPr lang="en-US" dirty="0"/>
              <a:t>… 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3449F-E2F1-202B-ABD4-2F38E6AEC493}"/>
              </a:ext>
            </a:extLst>
          </p:cNvPr>
          <p:cNvSpPr txBox="1"/>
          <p:nvPr/>
        </p:nvSpPr>
        <p:spPr>
          <a:xfrm>
            <a:off x="444787" y="967409"/>
            <a:ext cx="9848088" cy="316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Neue Haas Grotesk Text Pro" panose="020B0504020202020204" pitchFamily="34" charset="77"/>
              </a:rPr>
              <a:t>7.</a:t>
            </a:r>
            <a:r>
              <a:rPr lang="en-US" b="1" dirty="0"/>
              <a:t> Distribution by Region visual map</a:t>
            </a:r>
          </a:p>
          <a:p>
            <a:pPr lvl="1"/>
            <a:r>
              <a:rPr lang="en-US" dirty="0"/>
              <a:t>Most popular cuisines per state.</a:t>
            </a:r>
          </a:p>
          <a:p>
            <a:pPr lvl="1"/>
            <a:r>
              <a:rPr lang="en-US" dirty="0"/>
              <a:t>Average price differences across states or cities.</a:t>
            </a:r>
          </a:p>
          <a:p>
            <a:pPr lvl="1"/>
            <a:r>
              <a:rPr lang="en-US" dirty="0"/>
              <a:t>Which cities have the most menu diversity?</a:t>
            </a:r>
          </a:p>
          <a:p>
            <a:pPr lvl="1"/>
            <a:r>
              <a:rPr lang="en-US" b="1" dirty="0"/>
              <a:t>	</a:t>
            </a:r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Neue Haas Grotesk Text Pro" panose="020B0504020202020204" pitchFamily="34" charset="77"/>
              </a:rPr>
              <a:t>8</a:t>
            </a:r>
            <a:r>
              <a:rPr lang="en-US" sz="1800" b="1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. </a:t>
            </a:r>
            <a:r>
              <a:rPr lang="en-US" b="1" dirty="0"/>
              <a:t>Simple Density Threshold Baseline:</a:t>
            </a:r>
          </a:p>
          <a:p>
            <a:pPr lvl="1"/>
            <a:r>
              <a:rPr lang="en-US" b="1" dirty="0"/>
              <a:t>Method:</a:t>
            </a:r>
            <a:r>
              <a:rPr lang="en-US" dirty="0"/>
              <a:t> Classify areas with &lt; X restaurants per square mile as deserts</a:t>
            </a:r>
          </a:p>
          <a:p>
            <a:pPr lvl="1"/>
            <a:r>
              <a:rPr lang="en-US" b="1" dirty="0"/>
              <a:t>Purpose:</a:t>
            </a:r>
            <a:r>
              <a:rPr lang="en-US" dirty="0"/>
              <a:t> Compare against naive approach to demonstrate value of sophisticated methods</a:t>
            </a:r>
          </a:p>
          <a:p>
            <a:pPr lvl="1"/>
            <a:r>
              <a:rPr lang="en-US" b="1" dirty="0"/>
              <a:t>Comparison:</a:t>
            </a:r>
            <a:r>
              <a:rPr lang="en-US" dirty="0"/>
              <a:t> Our multi-method approach should outperform simple thresholding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59D69-EB28-914F-EA5E-78668635C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9E62-97F8-CCBF-E19F-F4FCE935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Analysis </a:t>
            </a:r>
            <a:r>
              <a:rPr lang="en-US" dirty="0" err="1"/>
              <a:t>cont</a:t>
            </a:r>
            <a:r>
              <a:rPr lang="en-US" dirty="0"/>
              <a:t>… 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A2FD0-AB93-07C5-AE19-8409F0127F66}"/>
              </a:ext>
            </a:extLst>
          </p:cNvPr>
          <p:cNvSpPr txBox="1"/>
          <p:nvPr/>
        </p:nvSpPr>
        <p:spPr>
          <a:xfrm>
            <a:off x="444787" y="967409"/>
            <a:ext cx="984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Neue Haas Grotesk Text Pro" panose="020B0504020202020204" pitchFamily="34" charset="77"/>
              </a:rPr>
              <a:t>9.</a:t>
            </a:r>
            <a:r>
              <a:rPr lang="en-US" b="1" dirty="0"/>
              <a:t> Regional Food Trends</a:t>
            </a:r>
          </a:p>
          <a:p>
            <a:pPr lvl="1"/>
            <a:r>
              <a:rPr lang="en-US" dirty="0"/>
              <a:t>Most popular cuisines per state.</a:t>
            </a:r>
          </a:p>
          <a:p>
            <a:pPr lvl="1"/>
            <a:r>
              <a:rPr lang="en-US" dirty="0"/>
              <a:t>Average price differences across states or cities.</a:t>
            </a:r>
          </a:p>
          <a:p>
            <a:pPr lvl="1"/>
            <a:r>
              <a:rPr lang="en-US" dirty="0"/>
              <a:t>Which cities have the most menu diversity?</a:t>
            </a:r>
          </a:p>
          <a:p>
            <a:pPr lvl="1"/>
            <a:r>
              <a:rPr lang="en-US" b="1" dirty="0"/>
              <a:t>	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0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5649D-AAEA-1745-67D2-FB4076B9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2125-B254-5774-0849-BAA161E17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Clustering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10D3F-F13C-D7CE-285B-CEE20FFE1526}"/>
              </a:ext>
            </a:extLst>
          </p:cNvPr>
          <p:cNvSpPr txBox="1"/>
          <p:nvPr/>
        </p:nvSpPr>
        <p:spPr>
          <a:xfrm>
            <a:off x="444787" y="967409"/>
            <a:ext cx="9848088" cy="233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eaLnBrk="1" latinLnBrk="0" hangingPunct="1">
              <a:buNone/>
            </a:pPr>
            <a:r>
              <a:rPr lang="en-US" sz="1800" b="1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10. Clustering Analysis</a:t>
            </a:r>
            <a:endParaRPr lang="en-US" sz="1800">
              <a:solidFill>
                <a:srgbClr val="000000"/>
              </a:solidFill>
              <a:effectLst/>
              <a:latin typeface="Neue Haas Grotesk Text Pro" panose="020B0504020202020204" pitchFamily="34" charset="77"/>
            </a:endParaRPr>
          </a:p>
          <a:p>
            <a:pPr marL="0" indent="0" algn="l" rtl="0" eaLnBrk="1" latinLnBrk="0" hangingPunct="1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Group restaurants according to price range, calorie content, and cuisine category.</a:t>
            </a:r>
          </a:p>
          <a:p>
            <a:pPr marL="0" indent="0" algn="l" rtl="0" eaLnBrk="1" latinLnBrk="0" hangingPunct="1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Group menu items based on their ingredients.</a:t>
            </a:r>
          </a:p>
          <a:p>
            <a:pPr marL="0" indent="0" algn="l" rtl="0" eaLnBrk="1" latinLnBrk="0" hangingPunct="1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​</a:t>
            </a:r>
          </a:p>
          <a:p>
            <a:pPr marL="0" indent="0" algn="l" rtl="0" eaLnBrk="1" latinLnBrk="0" hangingPunct="1">
              <a:buNone/>
            </a:pPr>
            <a:r>
              <a:rPr lang="en-US" sz="1800" b="1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11. Recommendation Analysis</a:t>
            </a:r>
            <a:endParaRPr lang="en-US" sz="1800">
              <a:solidFill>
                <a:srgbClr val="000000"/>
              </a:solidFill>
              <a:effectLst/>
              <a:latin typeface="Neue Haas Grotesk Text Pro" panose="020B0504020202020204" pitchFamily="34" charset="77"/>
            </a:endParaRPr>
          </a:p>
          <a:p>
            <a:pPr marL="0" indent="0" algn="l" rtl="0" eaLnBrk="1" latinLnBrk="0" hangingPunct="1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Suggest items comparable to a specific dish using NLP embeddings.</a:t>
            </a:r>
          </a:p>
          <a:p>
            <a:pPr marL="0" indent="0" algn="l" rtl="0" eaLnBrk="1" latinLnBrk="0" hangingPunct="1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Suggest restaurants tailored to cuisine preferences.</a:t>
            </a:r>
          </a:p>
          <a:p>
            <a:pPr marL="0" indent="0" algn="l" rtl="0" eaLnBrk="1" latinLnBrk="0" hangingPunct="1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​</a:t>
            </a:r>
            <a:endParaRPr lang="en-US" b="1" dirty="0">
              <a:solidFill>
                <a:srgbClr val="000000"/>
              </a:solidFill>
              <a:latin typeface="Neue Haas Grotesk Tex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176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328B-CB9C-2C34-D300-57E2D57EC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888E-CE1D-3FC9-5AFD-442E63D1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Clustering Analysis </a:t>
            </a:r>
            <a:r>
              <a:rPr lang="en-US" dirty="0" err="1"/>
              <a:t>cont</a:t>
            </a:r>
            <a:r>
              <a:rPr lang="en-US" dirty="0"/>
              <a:t>… </a:t>
            </a:r>
            <a:r>
              <a:rPr lang="en-US" sz="2400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FD4C5-5090-4325-0548-37A872786667}"/>
              </a:ext>
            </a:extLst>
          </p:cNvPr>
          <p:cNvSpPr txBox="1"/>
          <p:nvPr/>
        </p:nvSpPr>
        <p:spPr>
          <a:xfrm>
            <a:off x="444787" y="967409"/>
            <a:ext cx="9848088" cy="2336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Neue Haas Grotesk Text Pro" panose="020B0504020202020204" pitchFamily="34" charset="77"/>
              </a:rPr>
              <a:t>12</a:t>
            </a:r>
            <a:r>
              <a:rPr lang="en-US" sz="1800" b="1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. </a:t>
            </a:r>
            <a:r>
              <a:rPr lang="en-US" b="1" dirty="0"/>
              <a:t>Spatial Clustering Analysis</a:t>
            </a:r>
            <a:endParaRPr lang="en-US" dirty="0"/>
          </a:p>
          <a:p>
            <a:pPr lvl="1"/>
            <a:r>
              <a:rPr lang="en-US" dirty="0"/>
              <a:t>The library identified Scikit-learn DBSCAN Implementation</a:t>
            </a:r>
          </a:p>
          <a:p>
            <a:pPr lvl="1"/>
            <a:r>
              <a:rPr lang="en-US" dirty="0"/>
              <a:t>DBSCAN (Density-Based Spatial Clustering of Applications with Noise):</a:t>
            </a:r>
          </a:p>
          <a:p>
            <a:pPr lvl="1"/>
            <a:r>
              <a:rPr lang="en-US" dirty="0"/>
              <a:t>Purpose: Identify geographic clusters of high and low restaurant density</a:t>
            </a:r>
          </a:p>
          <a:p>
            <a:pPr lvl="1"/>
            <a:r>
              <a:rPr lang="en-US" dirty="0"/>
              <a:t>Desired Output: Classification of areas into dense delivery zones vs. sparse/desert zones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09514-3D1D-5887-CDA0-CAE0E88A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Clustering by locations based on Geographic location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640184-BED5-65F7-D444-E93149850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759" y="1716088"/>
            <a:ext cx="6841270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4F86-084C-E780-1B10-061EDF42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7E105A8-3438-B9C9-E128-757852ADF0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8" y="1479604"/>
            <a:ext cx="9890974" cy="430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b="1" dirty="0"/>
              <a:t>Overall Objective</a:t>
            </a:r>
            <a:endParaRPr lang="en-US" dirty="0"/>
          </a:p>
          <a:p>
            <a:pPr>
              <a:buNone/>
            </a:pPr>
            <a:r>
              <a:rPr lang="en-US" sz="1400" dirty="0"/>
              <a:t>To systematically identify and assess food delivery services within a specified region, considering factors such as pricing, Yelp ratings, and the availability of vegetarian choices.</a:t>
            </a:r>
          </a:p>
          <a:p>
            <a:pPr>
              <a:buNone/>
            </a:pPr>
            <a:r>
              <a:rPr lang="en-US" sz="1400" dirty="0"/>
              <a:t>To investigate the presence of food delivery deserts in both urban and suburban areas by analyzing the spatial distribution of restaurants and delivery options in relation to urban and rural environments.</a:t>
            </a:r>
          </a:p>
          <a:p>
            <a:pPr>
              <a:buNone/>
            </a:pPr>
            <a:r>
              <a:rPr lang="en-US" sz="1400" dirty="0"/>
              <a:t>To conduct a preliminary analysis aimed at uncovering trends in food delivery, with the potential to categorize these trends by cuisine or food category.</a:t>
            </a:r>
          </a:p>
          <a:p>
            <a:pPr>
              <a:buNone/>
            </a:pPr>
            <a:r>
              <a:rPr lang="en-US" sz="1400" b="1" dirty="0"/>
              <a:t>Key questions to address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Assessing whether food delivery services are fairly distributed across various geographic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Pinpointing communities in certain locations that lack adequate access to food delivery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Visualizing the gathered data and identifying correlations among data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Examining cost patterns and delivery service options.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9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8D020-B8B7-F09A-2BE0-29D26499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875C-B7E1-A671-A310-B667B1DA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A0A57-29C9-ADAD-64BA-4E6C70721660}"/>
              </a:ext>
            </a:extLst>
          </p:cNvPr>
          <p:cNvSpPr txBox="1"/>
          <p:nvPr/>
        </p:nvSpPr>
        <p:spPr>
          <a:xfrm>
            <a:off x="444787" y="967409"/>
            <a:ext cx="9848088" cy="405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Does the data offer enough evidence to conclude that delivery menus in the U.S. are primarily dominated by a few major cuisines, with pricing varying based on cuisine type and city, and a distinct separation between fast-casual and specialty restaurants?</a:t>
            </a:r>
          </a:p>
          <a:p>
            <a:pPr marL="0" algn="l" rtl="0" eaLnBrk="1" latinLnBrk="0" hangingPunct="1">
              <a:lnSpc>
                <a:spcPct val="120000"/>
              </a:lnSpc>
              <a:buNone/>
            </a:pPr>
            <a:endParaRPr lang="en-US" sz="1800" dirty="0">
              <a:solidFill>
                <a:srgbClr val="000000"/>
              </a:solidFill>
              <a:effectLst/>
              <a:latin typeface="Neue Haas Grotesk Text Pro" panose="020B0504020202020204" pitchFamily="34" charset="77"/>
            </a:endParaRPr>
          </a:p>
          <a:p>
            <a:pPr marL="0" algn="l" rtl="0" eaLnBrk="1" latinLnBrk="0" hangingPunct="1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Does the data support the statement that </a:t>
            </a:r>
            <a:r>
              <a:rPr lang="en-US" sz="1800" b="1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clustering and category analysis identify natural food groupings</a:t>
            </a:r>
            <a:r>
              <a:rPr lang="en-US" sz="18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?</a:t>
            </a:r>
          </a:p>
          <a:p>
            <a:pPr marL="0" algn="l" rtl="0" eaLnBrk="1" latinLnBrk="0" hangingPunct="1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Even without predefined categories, menu items tend to group into clusters such as: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Burgers &amp; sandwiches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Pizza &amp; pasta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Asian noodles &amp; rice dishes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Salads &amp; bowls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Desserts &amp; beverages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03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5249-CF39-090F-ACEF-4DCC2F9C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720A-541C-8C7F-E795-CDCC356A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/>
          <a:lstStyle/>
          <a:p>
            <a:r>
              <a:rPr lang="en-US" dirty="0"/>
              <a:t>Data Sources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6827FE-B075-8C33-2670-ECFA85D752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6387" y="967409"/>
            <a:ext cx="9890974" cy="554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b="1" dirty="0"/>
              <a:t>Primary data sources </a:t>
            </a:r>
            <a:endParaRPr lang="en-US" dirty="0"/>
          </a:p>
          <a:p>
            <a:r>
              <a:rPr lang="en-US" b="1" dirty="0"/>
              <a:t>Primary Dataset:</a:t>
            </a:r>
            <a:r>
              <a:rPr lang="en-US" dirty="0"/>
              <a:t> </a:t>
            </a:r>
            <a:r>
              <a:rPr lang="en-US" b="1" dirty="0"/>
              <a:t>Uber Eats USA Restaurant Menus</a:t>
            </a:r>
            <a:endParaRPr lang="en-US" dirty="0"/>
          </a:p>
          <a:p>
            <a:pPr lvl="0"/>
            <a:r>
              <a:rPr lang="en-US" b="1" dirty="0"/>
              <a:t>Source:</a:t>
            </a:r>
            <a:r>
              <a:rPr lang="en-US" dirty="0"/>
              <a:t> Kaggle</a:t>
            </a:r>
          </a:p>
          <a:p>
            <a:pPr lvl="0"/>
            <a:r>
              <a:rPr lang="en-US" b="1" dirty="0"/>
              <a:t>Citation:</a:t>
            </a:r>
            <a:r>
              <a:rPr lang="en-US" dirty="0"/>
              <a:t> Sharma, A. (2021). </a:t>
            </a:r>
            <a:r>
              <a:rPr lang="en-US" i="1" dirty="0"/>
              <a:t>Uber Eats USA Restaurant Menus</a:t>
            </a:r>
            <a:r>
              <a:rPr lang="en-US" dirty="0"/>
              <a:t> [Data set]. Kaggle. </a:t>
            </a:r>
            <a:r>
              <a:rPr lang="en-US" dirty="0">
                <a:hlinkClick r:id="rId2"/>
              </a:rPr>
              <a:t>https://www.kaggle.com/datasets/ahmedshahriarsakib/uber-eats-usa-restaurants-menus</a:t>
            </a:r>
            <a:endParaRPr lang="en-US" dirty="0"/>
          </a:p>
          <a:p>
            <a:pPr lvl="0"/>
            <a:r>
              <a:rPr lang="en-US" b="1" dirty="0"/>
              <a:t>Content:</a:t>
            </a:r>
            <a:r>
              <a:rPr lang="en-US" dirty="0"/>
              <a:t> Contains comprehensive restaurant information including: </a:t>
            </a:r>
          </a:p>
          <a:p>
            <a:pPr lvl="1"/>
            <a:r>
              <a:rPr lang="en-US" dirty="0"/>
              <a:t>Geographic coordinates (latitude/longitude)</a:t>
            </a:r>
          </a:p>
          <a:p>
            <a:pPr lvl="1"/>
            <a:r>
              <a:rPr lang="en-US" dirty="0"/>
              <a:t>Restaurant categories and cuisines</a:t>
            </a:r>
          </a:p>
          <a:p>
            <a:pPr lvl="1"/>
            <a:r>
              <a:rPr lang="en-US" dirty="0"/>
              <a:t>Pricing information</a:t>
            </a:r>
          </a:p>
          <a:p>
            <a:pPr lvl="1"/>
            <a:r>
              <a:rPr lang="en-US" dirty="0"/>
              <a:t>Ratings and reviews</a:t>
            </a:r>
          </a:p>
          <a:p>
            <a:pPr lvl="1"/>
            <a:r>
              <a:rPr lang="en-US" dirty="0"/>
              <a:t>Delivery availability and estimated delivery times</a:t>
            </a:r>
          </a:p>
          <a:p>
            <a:pPr lvl="1"/>
            <a:r>
              <a:rPr lang="en-US" dirty="0"/>
              <a:t>Coverage across multiple major U.S. cities</a:t>
            </a:r>
          </a:p>
        </p:txBody>
      </p:sp>
    </p:spTree>
    <p:extLst>
      <p:ext uri="{BB962C8B-B14F-4D97-AF65-F5344CB8AC3E}">
        <p14:creationId xmlns:p14="http://schemas.microsoft.com/office/powerpoint/2010/main" val="345791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E5E3C-E69E-F346-74B5-C60A84CC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D136-24A3-2C5F-7033-4C5B390D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/>
          <a:lstStyle/>
          <a:p>
            <a:r>
              <a:rPr lang="en-US" dirty="0"/>
              <a:t>Data Sources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DD31315-7C8A-CCC0-8EA3-256F4AED57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1751" y="1193850"/>
            <a:ext cx="9890974" cy="352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Official Yelp Dataset </a:t>
            </a:r>
            <a:r>
              <a:rPr lang="en-US" b="1" dirty="0">
                <a:hlinkClick r:id="rId2"/>
              </a:rPr>
              <a:t>Kaggle</a:t>
            </a:r>
            <a:r>
              <a:rPr lang="en-US" dirty="0"/>
              <a:t> - This is a comprehensive dataset containing reviews, businesses, users, tips, and check-in data. It covers businesses in North America (USA and Canada).</a:t>
            </a:r>
          </a:p>
          <a:p>
            <a:pPr lvl="0"/>
            <a:r>
              <a:rPr lang="en-US" dirty="0"/>
              <a:t>URL: </a:t>
            </a:r>
            <a:r>
              <a:rPr lang="en-US" dirty="0">
                <a:hlinkClick r:id="rId2"/>
              </a:rPr>
              <a:t>https://www.kaggle.com/datasets/yelp-dataset/yelp-dataset</a:t>
            </a:r>
            <a:endParaRPr lang="en-US" dirty="0"/>
          </a:p>
          <a:p>
            <a:r>
              <a:rPr lang="en-US" dirty="0"/>
              <a:t>·  </a:t>
            </a:r>
            <a:r>
              <a:rPr lang="en-US" b="1" dirty="0"/>
              <a:t>Yelp Review Dataset (700,000 reviews) </a:t>
            </a:r>
            <a:r>
              <a:rPr lang="en-US" b="1" dirty="0">
                <a:hlinkClick r:id="rId3"/>
              </a:rPr>
              <a:t>Kaggle</a:t>
            </a:r>
            <a:r>
              <a:rPr lang="en-US" dirty="0"/>
              <a:t> - A large collection focused on reviews.</a:t>
            </a:r>
          </a:p>
          <a:p>
            <a:pPr lvl="0"/>
            <a:r>
              <a:rPr lang="en-US" dirty="0"/>
              <a:t>URL: </a:t>
            </a:r>
            <a:r>
              <a:rPr lang="en-US" dirty="0">
                <a:hlinkClick r:id="rId3"/>
              </a:rPr>
              <a:t>https://www.kaggle.com/datasets/mexwell/yelp-review-dataset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61F74-DB79-B785-3A50-C32C3062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7F2C-C301-B987-FEB5-C2C12BD7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/>
          <a:lstStyle/>
          <a:p>
            <a:r>
              <a:rPr lang="en-US" dirty="0"/>
              <a:t>Data Cleansing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3363143-140D-7FE9-EE41-C3B11D6C69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6387" y="930709"/>
            <a:ext cx="9890974" cy="534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step aimed to pinpoint data sources, import the data, and clean it to ensure reliable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DETECT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Spot anomalies, duplicates, and formatting issues in order, restaurant, and delivery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CORRECT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Address errors by applying standardization, validation rules, and automated correction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PREVENT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Enforce validation at the source to prevent faulty data entry and remove outliers from the dataset.</a:t>
            </a:r>
          </a:p>
          <a:p>
            <a:pPr>
              <a:buNone/>
            </a:pPr>
            <a:r>
              <a:rPr lang="en-US" dirty="0"/>
              <a:t>During this process, I observed some duplicate entries for the same order as well as incomplete data in the sources I used.</a:t>
            </a:r>
          </a:p>
        </p:txBody>
      </p:sp>
    </p:spTree>
    <p:extLst>
      <p:ext uri="{BB962C8B-B14F-4D97-AF65-F5344CB8AC3E}">
        <p14:creationId xmlns:p14="http://schemas.microsoft.com/office/powerpoint/2010/main" val="61908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CED1A-E062-CDC4-315A-53AD3F5B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A15D-0307-52C5-19DC-79B67BAF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Data Cleansing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AE6A7D7-FE0E-B0A3-294C-18A8FDBBA0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6387" y="1012622"/>
            <a:ext cx="10124661" cy="323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rtl="0" eaLnBrk="0" latinLnBrk="0" hangingPunct="0"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dataset was cleaned using the following procedure.</a:t>
            </a: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l" rtl="0" eaLnBrk="0" latinLnBrk="0" hangingPunct="0"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Step 1: Load and Examine the Raw Data</a:t>
            </a: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eaLnBrk="0" hangingPunct="0"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Begin by loading the restaurants and menus datasets from the downloaded files, then merge them into a unified dataset containing restaurant names, addresses, city, state, zip codes, reviews, and other relevant information.</a:t>
            </a:r>
          </a:p>
          <a:p>
            <a:pPr marL="0" indent="0" eaLnBrk="0" hangingPunct="0"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Preview a sample of the data (e.g., using .head() or .sample()) to understand the available columns.</a:t>
            </a:r>
          </a:p>
          <a:p>
            <a:pPr marL="0" indent="0" eaLnBrk="0" hangingPunct="0"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Identify any missing values, inconsistencies,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NaN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entries, or duplicate records.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B7756-41B3-0DDC-E1A9-08FE375657BC}"/>
              </a:ext>
            </a:extLst>
          </p:cNvPr>
          <p:cNvSpPr txBox="1"/>
          <p:nvPr/>
        </p:nvSpPr>
        <p:spPr>
          <a:xfrm>
            <a:off x="546387" y="4403636"/>
            <a:ext cx="9848088" cy="236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1000"/>
              </a:spcBef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 2: Standardize Column Names &amp; Data Types</a:t>
            </a:r>
          </a:p>
          <a:p>
            <a:pPr marL="0" indent="0" algn="l" rtl="0" eaLnBrk="0" latinLnBrk="0" hangingPunct="0">
              <a:buNone/>
            </a:pP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l" rtl="0" eaLnBrk="0" latinLnBrk="0" hangingPunc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Adjust column names by converting them to lowercase, replacing spaces or special characters, and ensuring consistent naming conventions.</a:t>
            </a:r>
          </a:p>
          <a:p>
            <a:pPr marL="0" indent="0" algn="l" rtl="0" eaLnBrk="0" latinLnBrk="0" hangingPunc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Assign proper data types as follows:</a:t>
            </a:r>
          </a:p>
          <a:p>
            <a:pPr marL="0" indent="0" algn="l" rtl="0" eaLnBrk="0" latinLnBrk="0" hangingPunc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IDs (such as restaurant-id or item-id) → strings</a:t>
            </a:r>
          </a:p>
          <a:p>
            <a:pPr marL="0" indent="0" algn="l" rtl="0" eaLnBrk="0" latinLnBrk="0" hangingPunc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Prices → numeric (float)</a:t>
            </a:r>
          </a:p>
          <a:p>
            <a:pPr marL="0" indent="0" algn="l" rtl="0" eaLnBrk="0" latinLnBrk="0" hangingPunc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Categorical variables (like cuisine type or item category/section) → categorical or string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8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C7EA6-D3A6-655F-FC55-7B9DA254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7316-9FBF-2433-DFD4-DE769B41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/>
          <a:lstStyle/>
          <a:p>
            <a:r>
              <a:rPr lang="en-US" dirty="0"/>
              <a:t>Data Cleansing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5419BC-AB77-AB09-E6F3-A8C423493A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4947" y="1390624"/>
            <a:ext cx="11065042" cy="428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-228600" eaLnBrk="0" hangingPunct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Step 3: Clean and Standardize Key Fields</a:t>
            </a:r>
          </a:p>
          <a:p>
            <a:pPr marL="0" indent="-228600" algn="l" rtl="0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Restaurant-level fields: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Standardize cuisine categories by converting variations like “Mexican”, “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mexican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”, and “MEXICAN” to a consistent format such as “Mexican.”</a:t>
            </a:r>
          </a:p>
          <a:p>
            <a:pPr marL="0" indent="-228600" algn="l" rtl="0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Menu-item fields: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Clean item names and descriptions by removing extra spaces and normalizing capitalization. Address or remove items missing names or prices as needed.</a:t>
            </a:r>
          </a:p>
          <a:p>
            <a:pPr marL="0" indent="-228600" algn="l" rtl="0" eaLnBrk="0" latinLnBrk="0" hangingPunc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Step 4: Manage Missing or Invalid Data</a:t>
            </a:r>
          </a:p>
          <a:p>
            <a:pPr marL="0" indent="-228600" algn="l" rtl="0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Identify entries lacking essential information, such as restaurants without valid locations, menu items without prices, or blank item names.</a:t>
            </a:r>
          </a:p>
          <a:p>
            <a:pPr marL="0" indent="-228600" algn="l" rtl="0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Establish a policy for each column: either remove these entries, impute missing values, or flag them. For example:</a:t>
            </a:r>
          </a:p>
          <a:p>
            <a:pPr marL="0" indent="-228600" algn="l" rtl="0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Menu items without prices might be dropped or labeled as “price missing,” depending on the analysis goals.</a:t>
            </a:r>
          </a:p>
          <a:p>
            <a:pPr marL="0" indent="-228600" algn="l" rtl="0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Restaurants missing cuisine data could be tagged as “unknown”.</a:t>
            </a:r>
          </a:p>
        </p:txBody>
      </p:sp>
    </p:spTree>
    <p:extLst>
      <p:ext uri="{BB962C8B-B14F-4D97-AF65-F5344CB8AC3E}">
        <p14:creationId xmlns:p14="http://schemas.microsoft.com/office/powerpoint/2010/main" val="8774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9693A-73F1-D44C-D1F4-A75090212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9DC1-5821-4041-672A-776CCB69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Data Cleansing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0B883-F2EE-75D5-C812-31F4ED6AD320}"/>
              </a:ext>
            </a:extLst>
          </p:cNvPr>
          <p:cNvSpPr txBox="1"/>
          <p:nvPr/>
        </p:nvSpPr>
        <p:spPr>
          <a:xfrm>
            <a:off x="546387" y="942009"/>
            <a:ext cx="9848088" cy="4588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 5: Structuring Relationships &amp; Eliminating Duplicates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Since the dataset includes both restaurant-level and menu-item–level information, it's important to create a customized dataset. 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​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 6: Data Validation &amp; Quality Checks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After cleaning and transforming: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Check for invalid prices (negative, zero, extremely high outliers).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 7: Persist Cleaned Data for Analysis</a:t>
            </a:r>
          </a:p>
          <a:p>
            <a:pPr lvl="0"/>
            <a:r>
              <a:rPr lang="en-US" dirty="0"/>
              <a:t>Save the cleaned as csv. </a:t>
            </a:r>
          </a:p>
          <a:p>
            <a:pPr lvl="0"/>
            <a:endParaRPr lang="en-US" dirty="0"/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 8: Merge with External Data — For Enrichment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If you have or can get additional data sources, merging can add insight: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Demographic / geographic data by city/ZIP.  Identify Metropolitan area 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5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E491-81C0-6ECB-A158-C683F375A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AF54-17B7-260D-8779-047FE7AC9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87" y="297184"/>
            <a:ext cx="10653578" cy="670225"/>
          </a:xfrm>
        </p:spPr>
        <p:txBody>
          <a:bodyPr>
            <a:normAutofit/>
          </a:bodyPr>
          <a:lstStyle/>
          <a:p>
            <a:r>
              <a:rPr lang="en-US" dirty="0"/>
              <a:t>Data Cleansing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11C48-6588-8977-A52C-532B205DF215}"/>
              </a:ext>
            </a:extLst>
          </p:cNvPr>
          <p:cNvSpPr txBox="1"/>
          <p:nvPr/>
        </p:nvSpPr>
        <p:spPr>
          <a:xfrm>
            <a:off x="546387" y="942009"/>
            <a:ext cx="9848088" cy="13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Step 9: Identifying Region based on State and Metropolitan Statistical Area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Identify and organize the restaurant location and identify the nearest metro area. 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​</a:t>
            </a:r>
          </a:p>
          <a:p>
            <a:pPr marL="0" indent="0" algn="l" rtl="0" eaLnBrk="1" latinLnBrk="0" hangingPunct="1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Neue Haas Grotesk Text Pro" panose="020B0504020202020204" pitchFamily="34" charset="77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3228</TotalTime>
  <Words>1705</Words>
  <Application>Microsoft Office PowerPoint</Application>
  <PresentationFormat>Widescreen</PresentationFormat>
  <Paragraphs>294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Helvetica Neue</vt:lpstr>
      <vt:lpstr>Neue Haas Grotesk Text Pro</vt:lpstr>
      <vt:lpstr>Helena</vt:lpstr>
      <vt:lpstr>Restaurants and Food Delivery Analysis     Sithu Anand</vt:lpstr>
      <vt:lpstr>Project Goal</vt:lpstr>
      <vt:lpstr>Data Sources </vt:lpstr>
      <vt:lpstr>Data Sources </vt:lpstr>
      <vt:lpstr>Data Cleansing </vt:lpstr>
      <vt:lpstr>Data Cleansing </vt:lpstr>
      <vt:lpstr>Data Cleansing cont…</vt:lpstr>
      <vt:lpstr>Data Cleansing cont…</vt:lpstr>
      <vt:lpstr>Data Cleansing cont…</vt:lpstr>
      <vt:lpstr>Basic data after Data Cleansing</vt:lpstr>
      <vt:lpstr>Data Analysis </vt:lpstr>
      <vt:lpstr>Analysis cont… </vt:lpstr>
      <vt:lpstr>Basic Analysis -  Top 20 categories</vt:lpstr>
      <vt:lpstr>Analysis cont… </vt:lpstr>
      <vt:lpstr>Analysis cont…  </vt:lpstr>
      <vt:lpstr>Analysis cont…  </vt:lpstr>
      <vt:lpstr>Clustering Analysis</vt:lpstr>
      <vt:lpstr>Clustering Analysis cont…  </vt:lpstr>
      <vt:lpstr>Clustering by locations based on Geographic location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Nandu Anand</cp:lastModifiedBy>
  <cp:revision>6</cp:revision>
  <dcterms:created xsi:type="dcterms:W3CDTF">2025-12-01T22:06:47Z</dcterms:created>
  <dcterms:modified xsi:type="dcterms:W3CDTF">2025-12-04T13:30:49Z</dcterms:modified>
</cp:coreProperties>
</file>